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8" r:id="rId28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3" Type="http://schemas.openxmlformats.org/officeDocument/2006/relationships/slide" Target="slides/slide16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2" name="Shape 11372"/>
        <p:cNvGrpSpPr/>
        <p:nvPr/>
      </p:nvGrpSpPr>
      <p:grpSpPr>
        <a:xfrm>
          <a:off x="0" y="0"/>
          <a:ext cx="0" cy="0"/>
          <a:chOff x="0" y="0"/>
          <a:chExt cx="0" cy="0"/>
        </a:xfrm>
      </p:grpSpPr>
      <p:sp>
        <p:nvSpPr>
          <p:cNvPr id="11373" name="Google Shape;11373;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4" name="Google Shape;11374;p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22.xml"/><Relationship Id="rId2" Type="http://schemas.openxmlformats.org/officeDocument/2006/relationships/notesSlide" Target="../notesSlides/notesSlide163.xml"/></Relationships>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5" name="Shape 11375"/>
        <p:cNvGrpSpPr/>
        <p:nvPr/>
      </p:nvGrpSpPr>
      <p:grpSpPr>
        <a:xfrm>
          <a:off x="0" y="0"/>
          <a:ext cx="0" cy="0"/>
          <a:chOff x="0" y="0"/>
          <a:chExt cx="0" cy="0"/>
        </a:xfrm>
      </p:grpSpPr>
      <p:sp>
        <p:nvSpPr>
          <p:cNvPr id="11376" name="Google Shape;11376;p1593"/>
          <p:cNvSpPr txBox="1"/>
          <p:nvPr>
            <p:ph type="title"/>
          </p:nvPr>
        </p:nvSpPr>
        <p:spPr>
          <a:xfrm>
            <a:off x="304800" y="228600"/>
            <a:ext cx="83820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990033"/>
                </a:solidFill>
                <a:latin typeface="Comic Sans MS"/>
                <a:ea typeface="Comic Sans MS"/>
                <a:cs typeface="Comic Sans MS"/>
                <a:sym typeface="Comic Sans MS"/>
              </a:rPr>
              <a:t>Run-12, P</a:t>
            </a:r>
            <a:r>
              <a:rPr baseline="-25000" lang="en-US" sz="2800">
                <a:solidFill>
                  <a:srgbClr val="990033"/>
                </a:solidFill>
                <a:latin typeface="Comic Sans MS"/>
                <a:ea typeface="Comic Sans MS"/>
                <a:cs typeface="Comic Sans MS"/>
                <a:sym typeface="Comic Sans MS"/>
              </a:rPr>
              <a:t>0</a:t>
            </a:r>
            <a:r>
              <a:rPr lang="en-US" sz="2800">
                <a:solidFill>
                  <a:srgbClr val="990033"/>
                </a:solidFill>
                <a:latin typeface="Comic Sans MS"/>
                <a:ea typeface="Comic Sans MS"/>
                <a:cs typeface="Comic Sans MS"/>
                <a:sym typeface="Comic Sans MS"/>
              </a:rPr>
              <a:t> –maximum polarization, P</a:t>
            </a:r>
            <a:r>
              <a:rPr baseline="-25000" lang="en-US" sz="2800">
                <a:solidFill>
                  <a:srgbClr val="990033"/>
                </a:solidFill>
                <a:latin typeface="Comic Sans MS"/>
                <a:ea typeface="Comic Sans MS"/>
                <a:cs typeface="Comic Sans MS"/>
                <a:sym typeface="Comic Sans MS"/>
              </a:rPr>
              <a:t>coll</a:t>
            </a:r>
            <a:r>
              <a:rPr lang="en-US" sz="2800">
                <a:solidFill>
                  <a:srgbClr val="990033"/>
                </a:solidFill>
                <a:latin typeface="Comic Sans MS"/>
                <a:ea typeface="Comic Sans MS"/>
                <a:cs typeface="Comic Sans MS"/>
                <a:sym typeface="Comic Sans MS"/>
              </a:rPr>
              <a:t>-polarization for colliding beams.</a:t>
            </a:r>
            <a:endParaRPr/>
          </a:p>
        </p:txBody>
      </p:sp>
      <p:graphicFrame>
        <p:nvGraphicFramePr>
          <p:cNvPr id="11377" name="Google Shape;11377;p1593"/>
          <p:cNvGraphicFramePr/>
          <p:nvPr/>
        </p:nvGraphicFramePr>
        <p:xfrm>
          <a:off x="0" y="1219200"/>
          <a:ext cx="3000000" cy="3000000"/>
        </p:xfrm>
        <a:graphic>
          <a:graphicData uri="http://schemas.openxmlformats.org/drawingml/2006/table">
            <a:tbl>
              <a:tblPr>
                <a:noFill/>
                <a:tableStyleId>{9BAB374E-4E0C-4174-B57A-3410A80003CE}</a:tableStyleId>
              </a:tblPr>
              <a:tblGrid>
                <a:gridCol w="1676400"/>
                <a:gridCol w="990600"/>
                <a:gridCol w="1344625"/>
                <a:gridCol w="1206500"/>
                <a:gridCol w="1208075"/>
                <a:gridCol w="1204925"/>
                <a:gridCol w="1208075"/>
              </a:tblGrid>
              <a:tr h="990600">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24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100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255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9450">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096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&lt;P&gt; Hjet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63±3.5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57.0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53.7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69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R</a:t>
                      </a:r>
                      <a:endParaRPr b="0" baseline="-2500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0.06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6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P</a:t>
                      </a:r>
                      <a:r>
                        <a:rPr b="0" baseline="-25000" i="0" lang="en-US" sz="2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76 %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6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P</a:t>
                      </a:r>
                      <a:r>
                        <a:rPr b="0" baseline="-25000" i="0" lang="en-US" sz="2800" u="none" cap="none" strike="noStrike">
                          <a:solidFill>
                            <a:schemeClr val="dk1"/>
                          </a:solidFill>
                          <a:latin typeface="Arial"/>
                          <a:ea typeface="Arial"/>
                          <a:cs typeface="Arial"/>
                          <a:sym typeface="Arial"/>
                        </a:rPr>
                        <a:t>coll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58 %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378" name="Google Shape;11378;p1593"/>
          <p:cNvSpPr txBox="1"/>
          <p:nvPr/>
        </p:nvSpPr>
        <p:spPr>
          <a:xfrm>
            <a:off x="6781800" y="5715000"/>
            <a:ext cx="22479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Blue-    X 0.96=69%</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Yellow- X 0.99=71%</a:t>
            </a:r>
            <a:endParaRPr/>
          </a:p>
        </p:txBody>
      </p:sp>
      <p:sp>
        <p:nvSpPr>
          <p:cNvPr id="11379" name="Google Shape;11379;p1593"/>
          <p:cNvSpPr txBox="1"/>
          <p:nvPr/>
        </p:nvSpPr>
        <p:spPr>
          <a:xfrm>
            <a:off x="1965325" y="5218113"/>
            <a:ext cx="6280150" cy="366712"/>
          </a:xfrm>
          <a:prstGeom prst="rect">
            <a:avLst/>
          </a:prstGeom>
          <a:solidFill>
            <a:srgbClr val="CC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About 3-5% errors, mostly systematic on all above numbers.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